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9" r:id="rId5"/>
    <p:sldId id="264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7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J7eTnjqPHOMU2dUFDyPN4MTFd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62"/>
  </p:normalViewPr>
  <p:slideViewPr>
    <p:cSldViewPr snapToGrid="0">
      <p:cViewPr>
        <p:scale>
          <a:sx n="92" d="100"/>
          <a:sy n="92" d="100"/>
        </p:scale>
        <p:origin x="784" y="9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A1526EB-7B56-3922-1D77-4A44FF7FB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>
            <a:extLst>
              <a:ext uri="{FF2B5EF4-FFF2-40B4-BE49-F238E27FC236}">
                <a16:creationId xmlns:a16="http://schemas.microsoft.com/office/drawing/2014/main" id="{EEE3C3EB-2E85-C986-39AB-5193332A79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3:notes">
            <a:extLst>
              <a:ext uri="{FF2B5EF4-FFF2-40B4-BE49-F238E27FC236}">
                <a16:creationId xmlns:a16="http://schemas.microsoft.com/office/drawing/2014/main" id="{E2BD4C61-16DE-CF9F-CC3F-032F5EB2C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16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alibri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5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6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3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2" y="0"/>
            <a:ext cx="9143989" cy="36863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93" name="Google Shape;93;p36"/>
          <p:cNvSpPr txBox="1">
            <a:spLocks noGrp="1"/>
          </p:cNvSpPr>
          <p:nvPr>
            <p:ph type="body" idx="1"/>
          </p:nvPr>
        </p:nvSpPr>
        <p:spPr>
          <a:xfrm>
            <a:off x="822960" y="4430267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7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body" idx="1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7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8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title"/>
          </p:nvPr>
        </p:nvSpPr>
        <p:spPr>
          <a:xfrm rot="5400000">
            <a:off x="5370480" y="1484280"/>
            <a:ext cx="431806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body" idx="1"/>
          </p:nvPr>
        </p:nvSpPr>
        <p:spPr>
          <a:xfrm rot="5400000">
            <a:off x="1369979" y="-430246"/>
            <a:ext cx="4318067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8" name="Google Shape;108;p38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8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8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alibri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8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28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0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" name="Google Shape;51;p30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1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body" idx="1"/>
          </p:nvPr>
        </p:nvSpPr>
        <p:spPr>
          <a:xfrm>
            <a:off x="822959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2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2"/>
          </p:nvPr>
        </p:nvSpPr>
        <p:spPr>
          <a:xfrm>
            <a:off x="82296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4"/>
          </p:nvPr>
        </p:nvSpPr>
        <p:spPr>
          <a:xfrm>
            <a:off x="466344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4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24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  <a:defRPr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4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007/978-3-031-70352-2_2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proceedings/10.1007/978-3-031-70352-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1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1"/>
          <p:cNvSpPr/>
          <p:nvPr/>
        </p:nvSpPr>
        <p:spPr>
          <a:xfrm>
            <a:off x="113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91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rgbClr val="262626"/>
              </a:buClr>
            </a:pPr>
            <a:r>
              <a:rPr lang="en-GB" sz="5000" dirty="0">
                <a:solidFill>
                  <a:srgbClr val="262626"/>
                </a:solidFill>
              </a:rPr>
              <a:t>FCFL</a:t>
            </a:r>
            <a:br>
              <a:rPr lang="en-GB" sz="5000" dirty="0">
                <a:solidFill>
                  <a:srgbClr val="262626"/>
                </a:solidFill>
              </a:rPr>
            </a:br>
            <a:r>
              <a:rPr lang="en-GB" sz="3600" dirty="0">
                <a:solidFill>
                  <a:srgbClr val="262626"/>
                </a:solidFill>
              </a:rPr>
              <a:t>A Fairness Compensation-based Federated  Learning Scheme with Accumulated Queues</a:t>
            </a:r>
            <a:endParaRPr dirty="0"/>
          </a:p>
        </p:txBody>
      </p:sp>
      <p:sp>
        <p:nvSpPr>
          <p:cNvPr id="120" name="Google Shape;120;p1"/>
          <p:cNvSpPr/>
          <p:nvPr/>
        </p:nvSpPr>
        <p:spPr>
          <a:xfrm>
            <a:off x="1130" y="3714750"/>
            <a:ext cx="9141714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 txBox="1">
            <a:spLocks noGrp="1"/>
          </p:cNvSpPr>
          <p:nvPr>
            <p:ph type="subTitle" idx="1"/>
          </p:nvPr>
        </p:nvSpPr>
        <p:spPr>
          <a:xfrm>
            <a:off x="825038" y="391893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800"/>
              <a:buNone/>
            </a:pPr>
            <a:r>
              <a:rPr lang="en" sz="800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0423052090 – Asif Ahmed Utsa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200"/>
              </a:spcAft>
              <a:buSzPts val="800"/>
              <a:buNone/>
            </a:pPr>
            <a:r>
              <a:rPr lang="en" sz="800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0424052053 – Mobaswirul Islam</a:t>
            </a:r>
            <a:endParaRPr sz="800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1130" y="3679632"/>
            <a:ext cx="9141714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C0FA1-2F54-317C-1C8E-606A23FD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7672-3D03-0015-410A-CFF7A666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733434"/>
            <a:ext cx="7688700" cy="535200"/>
          </a:xfrm>
        </p:spPr>
        <p:txBody>
          <a:bodyPr/>
          <a:lstStyle/>
          <a:p>
            <a:r>
              <a:rPr lang="en-GB" dirty="0"/>
              <a:t>Fairness of FCFL</a:t>
            </a:r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12B60-F1C7-4E49-3382-017569CE91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AD98D-85E2-3C15-83EA-1E442DD7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99"/>
          <a:stretch>
            <a:fillRect/>
          </a:stretch>
        </p:blipFill>
        <p:spPr>
          <a:xfrm>
            <a:off x="1778508" y="1208646"/>
            <a:ext cx="5586984" cy="37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7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6CE87-B083-1357-5734-6F87C630C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7A87-C8D2-3661-2B57-5FDDCE083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733434"/>
            <a:ext cx="7688700" cy="535200"/>
          </a:xfrm>
        </p:spPr>
        <p:txBody>
          <a:bodyPr/>
          <a:lstStyle/>
          <a:p>
            <a:r>
              <a:rPr lang="en-GB" dirty="0"/>
              <a:t>Efficiency of FCFL</a:t>
            </a:r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7A155-ADBA-CABE-0C04-2040FD1481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AA4CB-804F-F061-48C6-4768510C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26" y="1268634"/>
            <a:ext cx="3733298" cy="2750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84F47-B780-CEBF-B3E9-D0FCDA78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78" y="1297279"/>
            <a:ext cx="3684708" cy="27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71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683F-ECD3-7B8C-9131-13896312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0393-D79E-2060-7225-51D2EF42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733434"/>
            <a:ext cx="7688700" cy="535200"/>
          </a:xfrm>
        </p:spPr>
        <p:txBody>
          <a:bodyPr/>
          <a:lstStyle/>
          <a:p>
            <a:r>
              <a:rPr lang="en-GB" dirty="0"/>
              <a:t>Efficiency of FCFL</a:t>
            </a:r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D09B7-220B-C0AF-A553-0AB8450B5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771D7-CEDB-2227-FE6E-D44C98C7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0166" y="1268634"/>
            <a:ext cx="3595217" cy="2750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1A717-4898-556F-3F57-1369B952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6805" y="1297279"/>
            <a:ext cx="3590254" cy="27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8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3B0B-468C-CED4-1668-69BA67DC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22174-C82C-3EAA-8F14-C50DC02165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0F70F-DCEB-AAE9-047F-C84FC4E3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0462"/>
            <a:ext cx="7772400" cy="26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5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B12A-24A8-BD91-B823-63D3623C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9B95D-8B8A-29CF-9955-B188B6700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BD" sz="1800" dirty="0"/>
              <a:t>Not tested on large scale highly heterogenous datasets.</a:t>
            </a:r>
          </a:p>
          <a:p>
            <a:r>
              <a:rPr lang="en-GB" sz="1800" dirty="0"/>
              <a:t>F</a:t>
            </a:r>
            <a:r>
              <a:rPr lang="en-BD" sz="1800" dirty="0"/>
              <a:t>ocused on accuracy based fairness. </a:t>
            </a:r>
          </a:p>
          <a:p>
            <a:r>
              <a:rPr lang="en-BD" sz="1800" dirty="0"/>
              <a:t>Potential for overcompensation for certain vulnerable clients.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E1A9F-31D5-0863-FC15-92C7A69608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49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955-CC84-B45F-3786-AB09B41F1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78DC-4EA9-AA04-0F27-7631C41D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Future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0013F-DB0B-41F3-94A3-53443E3C7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Improving Unfairness Calculation</a:t>
            </a:r>
          </a:p>
          <a:p>
            <a:pPr lvl="1"/>
            <a:r>
              <a:rPr lang="en-GB" sz="1650" dirty="0"/>
              <a:t>Incorporating global performance</a:t>
            </a:r>
          </a:p>
          <a:p>
            <a:r>
              <a:rPr lang="en-GB" sz="1800" dirty="0"/>
              <a:t>Multi fairness integration</a:t>
            </a:r>
          </a:p>
          <a:p>
            <a:r>
              <a:rPr lang="en-GB" sz="1800" dirty="0"/>
              <a:t>Adaptive Hyper Parameters (alpha, r) selection</a:t>
            </a:r>
          </a:p>
          <a:p>
            <a:endParaRPr lang="en-BD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C72F3-A7F4-77EE-436A-A40B00EEA4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850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3" descr="Aerial view of a highway near the ocean"/>
          <p:cNvPicPr preferRelativeResize="0"/>
          <p:nvPr/>
        </p:nvPicPr>
        <p:blipFill rotWithShape="1">
          <a:blip r:embed="rId3">
            <a:alphaModFix amt="35000"/>
          </a:blip>
          <a:srcRect t="11832" b="13167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3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262626"/>
              </a:solidFill>
            </a:endParaRPr>
          </a:p>
        </p:txBody>
      </p:sp>
      <p:cxnSp>
        <p:nvCxnSpPr>
          <p:cNvPr id="378" name="Google Shape;378;p23"/>
          <p:cNvCxnSpPr/>
          <p:nvPr/>
        </p:nvCxnSpPr>
        <p:spPr>
          <a:xfrm>
            <a:off x="905743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23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2"/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2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 txBox="1">
            <a:spLocks noGrp="1"/>
          </p:cNvSpPr>
          <p:nvPr>
            <p:ph type="title"/>
          </p:nvPr>
        </p:nvSpPr>
        <p:spPr>
          <a:xfrm>
            <a:off x="723772" y="722997"/>
            <a:ext cx="2441018" cy="370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alibri"/>
              <a:buNone/>
            </a:pPr>
            <a:r>
              <a:rPr lang="en" sz="4000"/>
              <a:t>Research Paper</a:t>
            </a:r>
            <a:endParaRPr sz="3200"/>
          </a:p>
        </p:txBody>
      </p:sp>
      <p:cxnSp>
        <p:nvCxnSpPr>
          <p:cNvPr id="134" name="Google Shape;134;p2"/>
          <p:cNvCxnSpPr/>
          <p:nvPr/>
        </p:nvCxnSpPr>
        <p:spPr>
          <a:xfrm>
            <a:off x="3487688" y="1543049"/>
            <a:ext cx="0" cy="205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3844262" y="643315"/>
            <a:ext cx="4601323" cy="370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indent="0">
              <a:buNone/>
            </a:pPr>
            <a:r>
              <a:rPr lang="en-GB" sz="1800" b="1" dirty="0">
                <a:hlinkClick r:id="rId3"/>
              </a:rPr>
              <a:t>FCFL: A Fairness Compensation-Based Federated Learning Scheme with Accumulated Queues</a:t>
            </a:r>
            <a:endParaRPr lang="en-GB" sz="18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</a:pPr>
            <a:endParaRPr lang="en" sz="1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</a:pPr>
            <a:endParaRPr lang="en" sz="1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</a:pPr>
            <a:r>
              <a:rPr lang="en" sz="1800" dirty="0" err="1"/>
              <a:t>Lingfu</a:t>
            </a:r>
            <a:r>
              <a:rPr lang="en" sz="1800" dirty="0"/>
              <a:t> Wang, </a:t>
            </a:r>
            <a:r>
              <a:rPr lang="en" sz="1800" dirty="0" err="1"/>
              <a:t>Zuobin</a:t>
            </a:r>
            <a:r>
              <a:rPr lang="en" sz="1800" dirty="0"/>
              <a:t> Xiong, </a:t>
            </a:r>
            <a:r>
              <a:rPr lang="en" sz="1800" dirty="0" err="1"/>
              <a:t>Guanchun</a:t>
            </a:r>
            <a:r>
              <a:rPr lang="en" sz="1800" dirty="0"/>
              <a:t> Luo, Wei Li, Aiguo Chen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</a:pPr>
            <a:endParaRPr lang="en"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None/>
            </a:pPr>
            <a:r>
              <a:rPr lang="en" sz="1800" dirty="0"/>
              <a:t>Conference: </a:t>
            </a:r>
            <a:r>
              <a:rPr lang="en-GB" sz="1800" u="sng" dirty="0">
                <a:hlinkClick r:id="rId4"/>
              </a:rPr>
              <a:t>ECML PKDD 2024</a:t>
            </a:r>
            <a:endParaRPr sz="1800" dirty="0"/>
          </a:p>
        </p:txBody>
      </p:sp>
      <p:sp>
        <p:nvSpPr>
          <p:cNvPr id="136" name="Google Shape;13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" sz="900"/>
              <a:t>2</a:t>
            </a:fld>
            <a:endParaRPr sz="900"/>
          </a:p>
        </p:txBody>
      </p:sp>
      <p:sp>
        <p:nvSpPr>
          <p:cNvPr id="13" name="AutoShape 12">
            <a:hlinkClick r:id="rId3" tooltip="Zuobin Xiong"/>
            <a:extLst>
              <a:ext uri="{FF2B5EF4-FFF2-40B4-BE49-F238E27FC236}">
                <a16:creationId xmlns:a16="http://schemas.microsoft.com/office/drawing/2014/main" id="{5B1F8B7E-2720-7A8B-7918-14DB231055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9036" y="11509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D" sz="1800"/>
          </a:p>
        </p:txBody>
      </p:sp>
      <p:sp>
        <p:nvSpPr>
          <p:cNvPr id="14" name="AutoShape 13">
            <a:hlinkClick r:id="rId3" tooltip="Guangchun Luo"/>
            <a:extLst>
              <a:ext uri="{FF2B5EF4-FFF2-40B4-BE49-F238E27FC236}">
                <a16:creationId xmlns:a16="http://schemas.microsoft.com/office/drawing/2014/main" id="{8AD5EA7A-BAED-D02A-650B-C3EB339CCF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26649" y="11509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D" sz="1800"/>
          </a:p>
        </p:txBody>
      </p:sp>
      <p:sp>
        <p:nvSpPr>
          <p:cNvPr id="15" name="AutoShape 14">
            <a:hlinkClick r:id="rId3" tooltip="Wei Li"/>
            <a:extLst>
              <a:ext uri="{FF2B5EF4-FFF2-40B4-BE49-F238E27FC236}">
                <a16:creationId xmlns:a16="http://schemas.microsoft.com/office/drawing/2014/main" id="{312C832D-31E3-2D5B-BE6C-8D7E7FBF01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03011" y="11509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D" sz="1800"/>
          </a:p>
        </p:txBody>
      </p:sp>
      <p:sp>
        <p:nvSpPr>
          <p:cNvPr id="16" name="AutoShape 15">
            <a:hlinkClick r:id="rId3" tooltip="Aiguo Chen"/>
            <a:extLst>
              <a:ext uri="{FF2B5EF4-FFF2-40B4-BE49-F238E27FC236}">
                <a16:creationId xmlns:a16="http://schemas.microsoft.com/office/drawing/2014/main" id="{FF39612F-83AF-0731-AACE-5371390E70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6761" y="115098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D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3"/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3"/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5894613" y="476209"/>
            <a:ext cx="2767693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alibri"/>
              <a:buNone/>
            </a:pPr>
            <a:r>
              <a:rPr lang="en" sz="3700"/>
              <a:t>Federated Learning</a:t>
            </a:r>
            <a:endParaRPr/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92485" y="839857"/>
            <a:ext cx="5826622" cy="3071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3"/>
          <p:cNvCxnSpPr/>
          <p:nvPr/>
        </p:nvCxnSpPr>
        <p:spPr>
          <a:xfrm>
            <a:off x="5919107" y="1564277"/>
            <a:ext cx="267462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3"/>
          <p:cNvSpPr txBox="1"/>
          <p:nvPr/>
        </p:nvSpPr>
        <p:spPr>
          <a:xfrm>
            <a:off x="5894613" y="1649185"/>
            <a:ext cx="2767693" cy="275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●"/>
            </a:pPr>
            <a:r>
              <a:rPr lang="en" sz="1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Diverse Data Sources</a:t>
            </a:r>
            <a:endParaRPr dirty="0"/>
          </a:p>
          <a:p>
            <a:pPr marL="457200" marR="0" lvl="0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●"/>
            </a:pPr>
            <a:r>
              <a:rPr lang="en" sz="1800" dirty="0">
                <a:solidFill>
                  <a:srgbClr val="3F3F3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Security or Privacy</a:t>
            </a:r>
            <a:endParaRPr dirty="0"/>
          </a:p>
          <a:p>
            <a:pPr marL="457200" marR="0" lvl="0" indent="-3302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Calibri"/>
              <a:buChar char="●"/>
            </a:pPr>
            <a:r>
              <a:rPr lang="en" sz="1800" dirty="0">
                <a:solidFill>
                  <a:srgbClr val="3F3F3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Transfer costs</a:t>
            </a:r>
            <a:endParaRPr dirty="0"/>
          </a:p>
        </p:txBody>
      </p:sp>
      <p:sp>
        <p:nvSpPr>
          <p:cNvPr id="149" name="Google Shape;149;p3"/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64390F6E-6705-9AE7-81F6-372F19358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>
            <a:extLst>
              <a:ext uri="{FF2B5EF4-FFF2-40B4-BE49-F238E27FC236}">
                <a16:creationId xmlns:a16="http://schemas.microsoft.com/office/drawing/2014/main" id="{CD457C49-3B33-EB7A-EDDA-04F4C2AF786F}"/>
              </a:ext>
            </a:extLst>
          </p:cNvPr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>
            <a:extLst>
              <a:ext uri="{FF2B5EF4-FFF2-40B4-BE49-F238E27FC236}">
                <a16:creationId xmlns:a16="http://schemas.microsoft.com/office/drawing/2014/main" id="{2666A009-2459-1CDD-2A5E-CB058D5FC096}"/>
              </a:ext>
            </a:extLst>
          </p:cNvPr>
          <p:cNvSpPr/>
          <p:nvPr/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3">
            <a:extLst>
              <a:ext uri="{FF2B5EF4-FFF2-40B4-BE49-F238E27FC236}">
                <a16:creationId xmlns:a16="http://schemas.microsoft.com/office/drawing/2014/main" id="{DC25025E-ED1B-A09B-CFA1-A37D1D3E9669}"/>
              </a:ext>
            </a:extLst>
          </p:cNvPr>
          <p:cNvCxnSpPr/>
          <p:nvPr/>
        </p:nvCxnSpPr>
        <p:spPr>
          <a:xfrm>
            <a:off x="895149" y="1303383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3">
            <a:extLst>
              <a:ext uri="{FF2B5EF4-FFF2-40B4-BE49-F238E27FC236}">
                <a16:creationId xmlns:a16="http://schemas.microsoft.com/office/drawing/2014/main" id="{FF9091D9-1E1A-7BD8-3C97-CF212D9D71BF}"/>
              </a:ext>
            </a:extLst>
          </p:cNvPr>
          <p:cNvSpPr/>
          <p:nvPr/>
        </p:nvSpPr>
        <p:spPr>
          <a:xfrm>
            <a:off x="0" y="0"/>
            <a:ext cx="9144000" cy="47507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>
            <a:extLst>
              <a:ext uri="{FF2B5EF4-FFF2-40B4-BE49-F238E27FC236}">
                <a16:creationId xmlns:a16="http://schemas.microsoft.com/office/drawing/2014/main" id="{AEC24B27-02DD-55EF-299B-17C78F9A41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4613" y="476209"/>
            <a:ext cx="3036736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alibri"/>
              <a:buNone/>
            </a:pPr>
            <a:r>
              <a:rPr lang="en" sz="3700" dirty="0"/>
              <a:t>Federated Learning - Issues</a:t>
            </a:r>
            <a:endParaRPr dirty="0"/>
          </a:p>
        </p:txBody>
      </p:sp>
      <p:pic>
        <p:nvPicPr>
          <p:cNvPr id="146" name="Google Shape;146;p3">
            <a:extLst>
              <a:ext uri="{FF2B5EF4-FFF2-40B4-BE49-F238E27FC236}">
                <a16:creationId xmlns:a16="http://schemas.microsoft.com/office/drawing/2014/main" id="{6580D395-54CD-02B8-2786-88E7F8DA5EDE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92485" y="1230227"/>
            <a:ext cx="5826622" cy="22902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3">
            <a:extLst>
              <a:ext uri="{FF2B5EF4-FFF2-40B4-BE49-F238E27FC236}">
                <a16:creationId xmlns:a16="http://schemas.microsoft.com/office/drawing/2014/main" id="{15257F2D-4022-D4AC-2B30-5C2DDC630B90}"/>
              </a:ext>
            </a:extLst>
          </p:cNvPr>
          <p:cNvCxnSpPr/>
          <p:nvPr/>
        </p:nvCxnSpPr>
        <p:spPr>
          <a:xfrm>
            <a:off x="5919107" y="1564277"/>
            <a:ext cx="2674620" cy="0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3">
            <a:extLst>
              <a:ext uri="{FF2B5EF4-FFF2-40B4-BE49-F238E27FC236}">
                <a16:creationId xmlns:a16="http://schemas.microsoft.com/office/drawing/2014/main" id="{0B5DF827-BF3E-BD73-0ABB-6053B1311678}"/>
              </a:ext>
            </a:extLst>
          </p:cNvPr>
          <p:cNvSpPr txBox="1"/>
          <p:nvPr/>
        </p:nvSpPr>
        <p:spPr>
          <a:xfrm>
            <a:off x="5894613" y="1649185"/>
            <a:ext cx="2767693" cy="275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30200">
              <a:lnSpc>
                <a:spcPct val="90000"/>
              </a:lnSpc>
              <a:buClr>
                <a:schemeClr val="accent1"/>
              </a:buClr>
              <a:buSzPts val="1600"/>
              <a:buFont typeface="Calibri"/>
              <a:buChar char="●"/>
            </a:pPr>
            <a:r>
              <a:rPr lang="en-GB" b="1" dirty="0"/>
              <a:t>Data and System Heterogeneity</a:t>
            </a:r>
          </a:p>
          <a:p>
            <a:pPr marL="457200" lvl="0" indent="-330200">
              <a:lnSpc>
                <a:spcPct val="90000"/>
              </a:lnSpc>
              <a:buClr>
                <a:schemeClr val="accent1"/>
              </a:buClr>
              <a:buSzPts val="1600"/>
              <a:buFont typeface="Calibri"/>
              <a:buChar char="●"/>
            </a:pPr>
            <a:endParaRPr lang="en-US" b="1" dirty="0"/>
          </a:p>
          <a:p>
            <a:pPr marL="457200" lvl="1" indent="-330200">
              <a:lnSpc>
                <a:spcPct val="90000"/>
              </a:lnSpc>
              <a:buClr>
                <a:schemeClr val="accent1"/>
              </a:buClr>
              <a:buSzPts val="1600"/>
              <a:buFont typeface="Calibri"/>
              <a:buChar char="●"/>
            </a:pPr>
            <a:r>
              <a:rPr lang="en-US" b="1" dirty="0"/>
              <a:t>Unfairness</a:t>
            </a:r>
          </a:p>
          <a:p>
            <a:pPr marL="457200" lvl="1" indent="-330200">
              <a:lnSpc>
                <a:spcPct val="90000"/>
              </a:lnSpc>
              <a:buClr>
                <a:schemeClr val="accent1"/>
              </a:buClr>
              <a:buSzPts val="1600"/>
              <a:buFont typeface="Calibri"/>
              <a:buChar char="●"/>
            </a:pPr>
            <a:endParaRPr lang="en-US" b="1" dirty="0"/>
          </a:p>
          <a:p>
            <a:pPr marL="457200" lvl="1" indent="-330200">
              <a:lnSpc>
                <a:spcPct val="90000"/>
              </a:lnSpc>
              <a:buClr>
                <a:schemeClr val="accent1"/>
              </a:buClr>
              <a:buSzPts val="1600"/>
              <a:buFont typeface="Calibri"/>
              <a:buChar char="●"/>
            </a:pPr>
            <a:r>
              <a:rPr lang="en-GB" b="1" dirty="0"/>
              <a:t>Participation Imbalance</a:t>
            </a:r>
            <a:endParaRPr b="1" dirty="0"/>
          </a:p>
        </p:txBody>
      </p:sp>
      <p:sp>
        <p:nvSpPr>
          <p:cNvPr id="149" name="Google Shape;149;p3">
            <a:extLst>
              <a:ext uri="{FF2B5EF4-FFF2-40B4-BE49-F238E27FC236}">
                <a16:creationId xmlns:a16="http://schemas.microsoft.com/office/drawing/2014/main" id="{34C6F08E-1329-0539-84A3-7DF637EAF270}"/>
              </a:ext>
            </a:extLst>
          </p:cNvPr>
          <p:cNvSpPr/>
          <p:nvPr/>
        </p:nvSpPr>
        <p:spPr>
          <a:xfrm>
            <a:off x="11" y="4750737"/>
            <a:ext cx="9143989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>
            <a:extLst>
              <a:ext uri="{FF2B5EF4-FFF2-40B4-BE49-F238E27FC236}">
                <a16:creationId xmlns:a16="http://schemas.microsoft.com/office/drawing/2014/main" id="{DB0F1040-9B15-775D-68BC-F7A98D262FF3}"/>
              </a:ext>
            </a:extLst>
          </p:cNvPr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>
            <a:extLst>
              <a:ext uri="{FF2B5EF4-FFF2-40B4-BE49-F238E27FC236}">
                <a16:creationId xmlns:a16="http://schemas.microsoft.com/office/drawing/2014/main" id="{5C551239-3567-7B18-E981-279DD1C50B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583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333348" y="39364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Calibri"/>
              <a:buNone/>
            </a:pPr>
            <a:r>
              <a:rPr lang="en-GB" dirty="0"/>
              <a:t>Previous Works</a:t>
            </a:r>
          </a:p>
        </p:txBody>
      </p:sp>
      <p:sp>
        <p:nvSpPr>
          <p:cNvPr id="227" name="Google Shape;227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D0FA8-9E1F-3503-13CB-1044C4B62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1450" y="1441199"/>
            <a:ext cx="3754259" cy="2329289"/>
          </a:xfrm>
        </p:spPr>
        <p:txBody>
          <a:bodyPr/>
          <a:lstStyle/>
          <a:p>
            <a:r>
              <a:rPr lang="en-GB" dirty="0"/>
              <a:t>Designing Novel Objective Functions</a:t>
            </a:r>
          </a:p>
          <a:p>
            <a:r>
              <a:rPr lang="en-GB" dirty="0"/>
              <a:t>Reweighting</a:t>
            </a:r>
          </a:p>
          <a:p>
            <a:r>
              <a:rPr lang="en-GB" dirty="0"/>
              <a:t>Eliminating Gradient Conflicts</a:t>
            </a:r>
          </a:p>
          <a:p>
            <a:r>
              <a:rPr lang="en-GB" dirty="0"/>
              <a:t>Multi-objective Optimization</a:t>
            </a:r>
            <a:endParaRPr lang="en-B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47073-2200-F117-2634-E23329A4C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579" y="326793"/>
            <a:ext cx="5232073" cy="44230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9641-DFAA-FD25-29F1-00EBD5F0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4817"/>
            <a:ext cx="7543800" cy="669294"/>
          </a:xfrm>
        </p:spPr>
        <p:txBody>
          <a:bodyPr/>
          <a:lstStyle/>
          <a:p>
            <a:r>
              <a:rPr lang="en-BD" dirty="0"/>
              <a:t>FCFL -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EA5DB-CF8D-E311-4FB3-4EC0C44214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B22EF-A38C-3CBA-BDDA-4A741126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04" y="694111"/>
            <a:ext cx="6384791" cy="43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5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D705-F5A3-6B9C-06C8-BEA572F05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7A88-1692-C9B8-B7FA-F4D77393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4816"/>
            <a:ext cx="7543800" cy="1257173"/>
          </a:xfrm>
        </p:spPr>
        <p:txBody>
          <a:bodyPr/>
          <a:lstStyle/>
          <a:p>
            <a:r>
              <a:rPr lang="en-BD" dirty="0"/>
              <a:t>FCFL – Accm Unfairness Queues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3028B-DEEC-F766-57F1-947157486E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D3FB1-3837-3390-650C-51B506F3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017386"/>
            <a:ext cx="4280124" cy="1080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DA832-663A-E60A-34FC-0609D022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48979"/>
            <a:ext cx="7772400" cy="845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4305E-28F3-82F0-E86C-E8682400F227}"/>
              </a:ext>
            </a:extLst>
          </p:cNvPr>
          <p:cNvSpPr txBox="1"/>
          <p:nvPr/>
        </p:nvSpPr>
        <p:spPr>
          <a:xfrm>
            <a:off x="800100" y="1399822"/>
            <a:ext cx="346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Qi​(t) accumulates per‑round unfairness or low‑accuracy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selected ⇒ queue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Small aggregation weight </a:t>
            </a:r>
          </a:p>
          <a:p>
            <a:pPr lvl="6"/>
            <a:r>
              <a:rPr lang="en-GB" dirty="0"/>
              <a:t>	⇒ minor penalty </a:t>
            </a:r>
          </a:p>
          <a:p>
            <a:pPr lvl="6"/>
            <a:r>
              <a:rPr lang="en-GB" dirty="0"/>
              <a:t>	→ queue remains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17184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78D5-924E-E91E-7B8E-B3FC53D68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616E-7FE7-5DC7-0D89-4AB4859F6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4816"/>
            <a:ext cx="7543800" cy="1257173"/>
          </a:xfrm>
        </p:spPr>
        <p:txBody>
          <a:bodyPr/>
          <a:lstStyle/>
          <a:p>
            <a:r>
              <a:rPr lang="en-GB" dirty="0"/>
              <a:t>Client Selection and Aggregation Reweighting</a:t>
            </a:r>
            <a:endParaRPr lang="en-B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A7203-F474-325B-3E95-A74B97AF56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A0CEF-B42B-1B99-4CF2-CC44374D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3" y="1281989"/>
            <a:ext cx="7772400" cy="2318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A4759-E93E-D1B9-2693-BA9EA8844B6E}"/>
              </a:ext>
            </a:extLst>
          </p:cNvPr>
          <p:cNvSpPr txBox="1"/>
          <p:nvPr/>
        </p:nvSpPr>
        <p:spPr>
          <a:xfrm>
            <a:off x="704088" y="3712464"/>
            <a:ext cx="6437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D" dirty="0"/>
              <a:t>Biasness towards vulnerable clients.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BD" dirty="0"/>
              <a:t>+ Randomly selected r% clients.</a:t>
            </a:r>
          </a:p>
        </p:txBody>
      </p:sp>
    </p:spTree>
    <p:extLst>
      <p:ext uri="{BB962C8B-B14F-4D97-AF65-F5344CB8AC3E}">
        <p14:creationId xmlns:p14="http://schemas.microsoft.com/office/powerpoint/2010/main" val="421904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AD44-D8C2-90E2-3EEF-DFD7850F2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733434"/>
            <a:ext cx="7688700" cy="535200"/>
          </a:xfrm>
        </p:spPr>
        <p:txBody>
          <a:bodyPr/>
          <a:lstStyle/>
          <a:p>
            <a:r>
              <a:rPr lang="en-BD" dirty="0"/>
              <a:t>Experiment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FCAF8-3BCB-BD86-CDB1-1553B3026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338211"/>
            <a:ext cx="7688700" cy="2261100"/>
          </a:xfrm>
        </p:spPr>
        <p:txBody>
          <a:bodyPr/>
          <a:lstStyle/>
          <a:p>
            <a:r>
              <a:rPr lang="en-BD" dirty="0"/>
              <a:t>Datasets &amp; Models</a:t>
            </a:r>
          </a:p>
          <a:p>
            <a:pPr lvl="1"/>
            <a:r>
              <a:rPr lang="en-BD" dirty="0"/>
              <a:t>MNIST – CNN</a:t>
            </a:r>
          </a:p>
          <a:p>
            <a:pPr lvl="1"/>
            <a:r>
              <a:rPr lang="en-BD" dirty="0"/>
              <a:t>CIFAR10 – MLP</a:t>
            </a:r>
          </a:p>
          <a:p>
            <a:pPr lvl="1"/>
            <a:r>
              <a:rPr lang="en-BD" dirty="0"/>
              <a:t>Shakespeare – RNN + LSTM Layer</a:t>
            </a:r>
          </a:p>
          <a:p>
            <a:r>
              <a:rPr lang="en-BD" dirty="0"/>
              <a:t>Baseline Methods</a:t>
            </a:r>
          </a:p>
          <a:p>
            <a:pPr lvl="1"/>
            <a:r>
              <a:rPr lang="en-BD" dirty="0"/>
              <a:t>FedAvg</a:t>
            </a:r>
          </a:p>
          <a:p>
            <a:pPr lvl="1"/>
            <a:r>
              <a:rPr lang="en-GB" dirty="0"/>
              <a:t>Q</a:t>
            </a:r>
            <a:r>
              <a:rPr lang="en-BD" dirty="0"/>
              <a:t>-FedAvg</a:t>
            </a:r>
          </a:p>
          <a:p>
            <a:pPr lvl="1"/>
            <a:r>
              <a:rPr lang="en-BD" dirty="0"/>
              <a:t>FedFa</a:t>
            </a:r>
          </a:p>
          <a:p>
            <a:pPr lvl="1"/>
            <a:r>
              <a:rPr lang="en-BD" dirty="0"/>
              <a:t>GIFAIR</a:t>
            </a:r>
          </a:p>
          <a:p>
            <a:pPr lvl="1"/>
            <a:endParaRPr lang="en-B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6D499-B63E-AB8D-6E46-48F3F96CD8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5550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239</Words>
  <Application>Microsoft Macintosh PowerPoint</Application>
  <PresentationFormat>On-screen Show (16:9)</PresentationFormat>
  <Paragraphs>76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Calibri</vt:lpstr>
      <vt:lpstr>Arial</vt:lpstr>
      <vt:lpstr>Retrospect</vt:lpstr>
      <vt:lpstr>FCFL A Fairness Compensation-based Federated  Learning Scheme with Accumulated Queues</vt:lpstr>
      <vt:lpstr>Research Paper</vt:lpstr>
      <vt:lpstr>Federated Learning</vt:lpstr>
      <vt:lpstr>Federated Learning - Issues</vt:lpstr>
      <vt:lpstr>Previous Works</vt:lpstr>
      <vt:lpstr>FCFL - Overview</vt:lpstr>
      <vt:lpstr>FCFL – Accm Unfairness Queues</vt:lpstr>
      <vt:lpstr>Client Selection and Aggregation Reweighting</vt:lpstr>
      <vt:lpstr>Experiment Setup</vt:lpstr>
      <vt:lpstr>Fairness of FCFL</vt:lpstr>
      <vt:lpstr>Efficiency of FCFL</vt:lpstr>
      <vt:lpstr>Efficiency of FCFL</vt:lpstr>
      <vt:lpstr>PowerPoint Presentation</vt:lpstr>
      <vt:lpstr>Limitations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Mobaswirul Islam</dc:creator>
  <cp:lastModifiedBy>Mobaswirul Islam</cp:lastModifiedBy>
  <cp:revision>5</cp:revision>
  <dcterms:modified xsi:type="dcterms:W3CDTF">2025-07-15T08:18:29Z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2025-07-15T07:09:02Z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70f503d0-37b7-4349-a48f-3ad8710f75ed</vt:lpwstr>
  </property>
  <property fmtid="{D5CDD505-2E9C-101B-9397-08002B2CF9AE}" pid="7" name="MSIP_Label_defa4170-0d19-0005-0004-bc88714345d2_ActionId">
    <vt:lpwstr>6920faf4-13e5-418b-a903-4493ba63ca44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